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8" r:id="rId3"/>
    <p:sldId id="307" r:id="rId4"/>
    <p:sldId id="280" r:id="rId5"/>
    <p:sldId id="315" r:id="rId6"/>
    <p:sldId id="297" r:id="rId7"/>
    <p:sldId id="295" r:id="rId8"/>
    <p:sldId id="259" r:id="rId9"/>
    <p:sldId id="304" r:id="rId10"/>
    <p:sldId id="281" r:id="rId11"/>
    <p:sldId id="300" r:id="rId12"/>
    <p:sldId id="301" r:id="rId13"/>
    <p:sldId id="319" r:id="rId14"/>
    <p:sldId id="302" r:id="rId15"/>
    <p:sldId id="321" r:id="rId16"/>
    <p:sldId id="322" r:id="rId17"/>
    <p:sldId id="303" r:id="rId18"/>
    <p:sldId id="317" r:id="rId19"/>
    <p:sldId id="263" r:id="rId20"/>
    <p:sldId id="286" r:id="rId21"/>
    <p:sldId id="287" r:id="rId22"/>
    <p:sldId id="285" r:id="rId23"/>
    <p:sldId id="318" r:id="rId24"/>
    <p:sldId id="262" r:id="rId25"/>
    <p:sldId id="305" r:id="rId26"/>
    <p:sldId id="265" r:id="rId27"/>
    <p:sldId id="306" r:id="rId28"/>
    <p:sldId id="299" r:id="rId29"/>
    <p:sldId id="308" r:id="rId30"/>
    <p:sldId id="309" r:id="rId31"/>
    <p:sldId id="310" r:id="rId32"/>
    <p:sldId id="312" r:id="rId33"/>
    <p:sldId id="313" r:id="rId34"/>
    <p:sldId id="292" r:id="rId35"/>
    <p:sldId id="31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8585"/>
    <a:srgbClr val="FF37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56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8EF12-70FA-4D87-9D6B-B6959FB7E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9B664-6D98-4975-A323-4832EEDFD7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05A7F-FE57-4067-8C13-FEE83B2F389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ABF47-1107-4493-A00A-A1F193AB2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79A5-B7F8-42FC-AF28-2C31888F9B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3BC3D-F084-45ED-BC0B-65500B70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57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D7C69-995B-45AF-8239-A56CA13ECC5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D4C52-A7E5-4A63-8F6E-4BE0974F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20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53CA706-52A7-479F-938C-8E3494CCDA98}" type="datetime1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Damascus University - F I T E - 2022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8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A6E-C35F-4E19-815A-071A6AA5D251}" type="datetime1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1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AC6F-864B-44E8-B0FB-AEECB1201122}" type="datetime1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439-C790-420D-801B-0294BD5024FB}" type="datetime1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7A2C-0CD0-4E3F-89EF-24FF18A9AAB3}" type="datetime1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2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54AB-D0E6-44AA-8327-0D728D178941}" type="datetime1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9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693C-0DA5-45F6-A7C4-61F4E0A7CFA3}" type="datetime1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5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680A-3106-4468-BA39-3684F4DF2C4A}" type="datetime1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666F-19BF-43F7-843D-CF9051862D83}" type="datetime1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DAD3C-E115-4B53-93A8-BD057878C4F8}" type="datetime1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0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AA4F33C-40BA-40CC-B813-73D580E85BEB}" type="datetime1">
              <a:rPr lang="en-US" smtClean="0"/>
              <a:t>8/8/2022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Damascus University - F I T E - 2022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76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0837BE3-B3FC-467F-A39E-7279AAA9BD5C}" type="datetime1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Damascus University - F I T E - 2022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BB571C4-E96A-4741-B079-673AF88A0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2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visualcapitalist.com/cost-of-mobile-data-worldwid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12847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4543-55A3-4F45-99E5-CDAAEB628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AI-Based Streaming Enhancing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8DBDC-3561-4CCE-898D-A2BDBD5F0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r>
              <a:rPr lang="en-US" dirty="0"/>
              <a:t>Damascus University – FITE AI Department - 2022</a:t>
            </a:r>
          </a:p>
        </p:txBody>
      </p:sp>
    </p:spTree>
    <p:extLst>
      <p:ext uri="{BB962C8B-B14F-4D97-AF65-F5344CB8AC3E}">
        <p14:creationId xmlns:p14="http://schemas.microsoft.com/office/powerpoint/2010/main" val="272819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Thresholding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20B74-6652-EB1D-EEF5-1ECFBA56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2182490"/>
            <a:ext cx="10603601" cy="861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FCF238-2458-A9F1-A004-CE6B5D18633D}"/>
                  </a:ext>
                </a:extLst>
              </p:cNvPr>
              <p:cNvSpPr txBox="1"/>
              <p:nvPr/>
            </p:nvSpPr>
            <p:spPr>
              <a:xfrm>
                <a:off x="4478371" y="3814262"/>
                <a:ext cx="2454967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FCF238-2458-A9F1-A004-CE6B5D186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71" y="3814262"/>
                <a:ext cx="2454967" cy="316112"/>
              </a:xfrm>
              <a:prstGeom prst="rect">
                <a:avLst/>
              </a:prstGeom>
              <a:blipFill>
                <a:blip r:embed="rId3"/>
                <a:stretch>
                  <a:fillRect l="-1990" t="-26923" r="-348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0C8F6-E35B-A250-58F1-63361581C5C0}"/>
                  </a:ext>
                </a:extLst>
              </p:cNvPr>
              <p:cNvSpPr txBox="1"/>
              <p:nvPr/>
            </p:nvSpPr>
            <p:spPr>
              <a:xfrm>
                <a:off x="2657855" y="4461691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𝑯𝒂𝒓𝒅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𝑻𝒉𝒓𝒆𝒔𝒉𝒐𝒍𝒅𝒊𝒏𝒈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 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0C8F6-E35B-A250-58F1-63361581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55" y="4461691"/>
                <a:ext cx="609600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0630D-E7CB-0A8D-293C-40C44C55C4E1}"/>
                  </a:ext>
                </a:extLst>
              </p:cNvPr>
              <p:cNvSpPr txBox="1"/>
              <p:nvPr/>
            </p:nvSpPr>
            <p:spPr>
              <a:xfrm>
                <a:off x="2800539" y="5240559"/>
                <a:ext cx="6486144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𝑭𝒖𝒛𝒛𝒚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𝑻𝒉𝒓𝒆𝒔𝒉𝒐𝒍𝒅𝒊𝒏𝒈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 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0630D-E7CB-0A8D-293C-40C44C55C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39" y="5240559"/>
                <a:ext cx="6486144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5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Thresholding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58F76-0A35-AA51-CA96-FEF4CF9DD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3" y="1770743"/>
            <a:ext cx="8226697" cy="46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Thresholding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2CB36-C98A-5071-EEF3-C70EE2E1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561515"/>
            <a:ext cx="10772774" cy="48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Thresholding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A91D9-D56B-9140-7D4D-C8101DD7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52625"/>
            <a:ext cx="10772775" cy="44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PSD Estimation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9B5F28-21FE-F9F5-E135-41AF7ADF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57731"/>
            <a:ext cx="10934700" cy="42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8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PSD Estimation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76DAE4F-44EF-8299-4A2C-BA02AB981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1955410"/>
                <a:ext cx="10753725" cy="3822456"/>
              </a:xfrm>
            </p:spPr>
            <p:txBody>
              <a:bodyPr>
                <a:normAutofit fontScale="92500" lnSpcReduction="20000"/>
              </a:bodyPr>
              <a:lstStyle/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ea typeface="Calibri" panose="020F0502020204030204" pitchFamily="34" charset="0"/>
                  </a:rPr>
                  <a:t>Decision Direct A priori SNR Estimation Approach 1984:</a:t>
                </a:r>
              </a:p>
              <a:p>
                <a:pPr marL="4572" lvl="1" indent="0">
                  <a:lnSpc>
                    <a:spcPct val="100000"/>
                  </a:lnSpc>
                  <a:buNone/>
                </a:pPr>
                <a:endParaRPr lang="en-US" sz="2800" dirty="0">
                  <a:ea typeface="Calibri" panose="020F0502020204030204" pitchFamily="34" charset="0"/>
                </a:endParaRPr>
              </a:p>
              <a:p>
                <a:pPr marL="4572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}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ffectLst/>
                  <a:ea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en-US" sz="3200" dirty="0">
                  <a:ea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ea typeface="Calibri" panose="020F0502020204030204" pitchFamily="34" charset="0"/>
                  </a:rPr>
                  <a:t>Modified Decision Direct A priori SNR Estimation Approach 2012:</a:t>
                </a:r>
              </a:p>
              <a:p>
                <a:pPr marL="4572" lvl="1" indent="0">
                  <a:lnSpc>
                    <a:spcPct val="100000"/>
                  </a:lnSpc>
                  <a:buNone/>
                </a:pPr>
                <a:endParaRPr lang="en-US" sz="2800" dirty="0">
                  <a:ea typeface="Calibri" panose="020F0502020204030204" pitchFamily="34" charset="0"/>
                </a:endParaRPr>
              </a:p>
              <a:p>
                <a:pPr marL="4572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}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 ,</m:t>
                          </m:r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76DAE4F-44EF-8299-4A2C-BA02AB981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1955410"/>
                <a:ext cx="10753725" cy="3822456"/>
              </a:xfrm>
              <a:blipFill>
                <a:blip r:embed="rId2"/>
                <a:stretch>
                  <a:fillRect l="-794" t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1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PSD Estimation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76DAE4F-44EF-8299-4A2C-BA02AB981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1955410"/>
                <a:ext cx="10753725" cy="3822456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ea typeface="Calibri" panose="020F0502020204030204" pitchFamily="34" charset="0"/>
                  </a:rPr>
                  <a:t>Wiener Filter:</a:t>
                </a:r>
              </a:p>
              <a:p>
                <a:pPr marL="457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ea typeface="Calibri" panose="020F050202020403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2800" dirty="0"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76DAE4F-44EF-8299-4A2C-BA02AB981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1955410"/>
                <a:ext cx="10753725" cy="3822456"/>
              </a:xfrm>
              <a:blipFill>
                <a:blip r:embed="rId2"/>
                <a:stretch>
                  <a:fillRect l="-907" t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22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Demucs</a:t>
            </a:r>
            <a:r>
              <a:rPr lang="en-US" sz="4000" dirty="0"/>
              <a:t> Based Audio Denoiser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03934"/>
            <a:ext cx="5029200" cy="228600"/>
          </a:xfrm>
        </p:spPr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5154D-323B-4422-477F-455E8E0F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86" y="2114189"/>
            <a:ext cx="10201627" cy="37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0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Processing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7F0A4A-4597-4D4A-B19D-147D95928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040" y="2984137"/>
                <a:ext cx="11829141" cy="4346787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chemeClr val="tx1"/>
                    </a:solidFill>
                  </a:rPr>
                  <a:t>Find </a:t>
                </a:r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f(.) :</a:t>
                </a:r>
              </a:p>
              <a:p>
                <a:pPr marL="457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𝑆𝑖𝑧𝑒𝑂𝑓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𝐶𝑜𝑚𝑝𝑟𝑒𝑠𝑠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𝑓𝑟𝑎𝑚𝑒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𝑆𝑖𝑧𝑒𝑂𝑓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𝐶𝑜𝑚𝑝𝑟𝑒𝑠𝑠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200" dirty="0"/>
              </a:p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endParaRPr lang="en-US" sz="3200" b="1" dirty="0">
                  <a:solidFill>
                    <a:schemeClr val="tx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7F0A4A-4597-4D4A-B19D-147D95928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040" y="2984137"/>
                <a:ext cx="11829141" cy="4346787"/>
              </a:xfrm>
              <a:blipFill>
                <a:blip r:embed="rId2"/>
                <a:stretch>
                  <a:fillRect l="-1082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414891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Processing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0A4A-4597-4D4A-B19D-147D95928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011680"/>
            <a:ext cx="10753725" cy="4346787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Selfie Segmentation Based Content Aware Encoding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Background Subtraction Based Content Aware Encoding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tx1"/>
              </a:solidFill>
            </a:endParaRP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29183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E6CD-9551-4E47-B195-BEF62FA5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B33AE-97FC-4CFB-8E0F-F11E49E16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68" y="2038574"/>
            <a:ext cx="10753725" cy="376618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Overview (3 min)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Audio Processing System (3 min)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Video Processing System (3 min)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Evaluation (3 min)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Live Demo (8 min)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E4949-3127-4CFF-B48B-E8F0BBAB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249044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Processing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A4B8A-8333-25AA-7B82-AC9E0C5C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98407"/>
            <a:ext cx="10848976" cy="341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65390-C8B4-6F25-3006-E48B6A13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78" y="4728094"/>
            <a:ext cx="652363" cy="607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2F19B-274B-574C-65FB-1D3CB6A82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64" y="4544816"/>
            <a:ext cx="659334" cy="60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8B2B5F-AD59-32D2-B9B7-85F81EE6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20" y="4544816"/>
            <a:ext cx="659334" cy="607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83287A-ADA4-3AF9-A8E6-E969B3075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20" y="2625704"/>
            <a:ext cx="659334" cy="607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DDD446-7D4B-DD6A-DAFC-55FD95DF6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64" y="2697190"/>
            <a:ext cx="652363" cy="607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57F41-2E53-A9A0-E5BF-630F5EB41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" y="3557976"/>
            <a:ext cx="659334" cy="607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009B53-C75A-ABA8-BB55-C249795E3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9" y="3557976"/>
            <a:ext cx="659334" cy="6075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E59315-0B0A-D6AC-1760-55BFE1C34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79" y="2464931"/>
            <a:ext cx="652363" cy="6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Subtraction Based CAE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17644C-9DF8-D419-EE9E-640A0C675ADF}"/>
              </a:ext>
            </a:extLst>
          </p:cNvPr>
          <p:cNvSpPr txBox="1">
            <a:spLocks/>
          </p:cNvSpPr>
          <p:nvPr/>
        </p:nvSpPr>
        <p:spPr>
          <a:xfrm>
            <a:off x="657224" y="1742854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Using Background Subtraction as ROI Detection Algorithm</a:t>
            </a:r>
          </a:p>
          <a:p>
            <a:pPr lvl="5">
              <a:lnSpc>
                <a:spcPct val="100000"/>
              </a:lnSpc>
              <a:buFont typeface="Arial" pitchFamily="34" charset="0"/>
              <a:buChar char="•"/>
            </a:pPr>
            <a:r>
              <a:rPr lang="en-US" sz="3200" dirty="0"/>
              <a:t>CNT ,KNN ,GMG ,MOG ,MOG2…</a:t>
            </a:r>
            <a:r>
              <a:rPr lang="en-US" sz="3200" dirty="0" err="1"/>
              <a:t>etc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E53EC9-187F-1F1E-85E5-A66FFA6E7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283" y="3428999"/>
            <a:ext cx="5753685" cy="2929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153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Selfie Segmentation Based CAE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B9CB8-8DFF-A03E-F506-D3BBFB239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88" y="3202695"/>
            <a:ext cx="6669623" cy="28076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5805C4-A225-E9EA-1045-5EEA10C9AFB9}"/>
              </a:ext>
            </a:extLst>
          </p:cNvPr>
          <p:cNvSpPr txBox="1">
            <a:spLocks/>
          </p:cNvSpPr>
          <p:nvPr/>
        </p:nvSpPr>
        <p:spPr>
          <a:xfrm>
            <a:off x="657224" y="1743548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Using MobileNetV3 as ROI Detection Algorithm</a:t>
            </a:r>
          </a:p>
          <a:p>
            <a:pPr lvl="5">
              <a:lnSpc>
                <a:spcPct val="100000"/>
              </a:lnSpc>
              <a:buFont typeface="Arial" pitchFamily="34" charset="0"/>
              <a:buChar char="•"/>
            </a:pPr>
            <a:r>
              <a:rPr lang="en-US" sz="3200" dirty="0"/>
              <a:t>General Model ,Landscape Model</a:t>
            </a:r>
          </a:p>
        </p:txBody>
      </p:sp>
    </p:spTree>
    <p:extLst>
      <p:ext uri="{BB962C8B-B14F-4D97-AF65-F5344CB8AC3E}">
        <p14:creationId xmlns:p14="http://schemas.microsoft.com/office/powerpoint/2010/main" val="3081523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Selfie Segmentation Based CAE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Damascus University - F I T E - 2022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91ABC-F76C-AC63-093D-D57859AB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12" y="1716976"/>
            <a:ext cx="4264575" cy="437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96E5C-EC53-2937-0DF6-15A3D6FD8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96" y="1716976"/>
            <a:ext cx="4264575" cy="43743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B7E08E-0B01-0DB4-4C5E-4F0D97F5BE67}"/>
              </a:ext>
            </a:extLst>
          </p:cNvPr>
          <p:cNvSpPr/>
          <p:nvPr/>
        </p:nvSpPr>
        <p:spPr>
          <a:xfrm>
            <a:off x="2417011" y="6138338"/>
            <a:ext cx="15667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845521-16DF-3F04-E608-74508679A436}"/>
              </a:ext>
            </a:extLst>
          </p:cNvPr>
          <p:cNvSpPr/>
          <p:nvPr/>
        </p:nvSpPr>
        <p:spPr>
          <a:xfrm>
            <a:off x="7076046" y="6138338"/>
            <a:ext cx="18126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Landscape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51425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APS </a:t>
            </a:r>
            <a:r>
              <a:rPr lang="en-US" dirty="0" err="1"/>
              <a:t>Eavaluation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0A4A-4597-4D4A-B19D-147D95928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157731"/>
            <a:ext cx="10753725" cy="3766185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3200" dirty="0"/>
              <a:t>Evaluation metrics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3200" dirty="0"/>
              <a:t>SNR</a:t>
            </a:r>
            <a:endParaRPr lang="en-US" sz="2000" dirty="0">
              <a:solidFill>
                <a:srgbClr val="000000"/>
              </a:solidFill>
            </a:endParaRP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3200" dirty="0"/>
              <a:t>RMSE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3200" dirty="0"/>
              <a:t>PESQ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121488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C8D-6836-4E18-B73D-00051E92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APS </a:t>
            </a:r>
            <a:r>
              <a:rPr lang="en-US" dirty="0" err="1"/>
              <a:t>Eavaluation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D5C4-6C59-4F35-A2E4-DA00845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08FA44-5325-1DEA-0CDA-E8B3CD89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1851"/>
            <a:ext cx="10744199" cy="4922846"/>
          </a:xfrm>
        </p:spPr>
      </p:pic>
    </p:spTree>
    <p:extLst>
      <p:ext uri="{BB962C8B-B14F-4D97-AF65-F5344CB8AC3E}">
        <p14:creationId xmlns:p14="http://schemas.microsoft.com/office/powerpoint/2010/main" val="240486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VPS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28E9-7FCF-4836-820E-262F1C067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Evaluation metrics</a:t>
            </a:r>
          </a:p>
          <a:p>
            <a:pPr lvl="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Bitrate</a:t>
            </a:r>
          </a:p>
          <a:p>
            <a:pPr lvl="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PSNR</a:t>
            </a:r>
          </a:p>
          <a:p>
            <a:pPr lvl="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SSIM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306281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VPS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746325-3808-A549-2162-AFBB162A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29" y="1758462"/>
            <a:ext cx="7487260" cy="4796235"/>
          </a:xfrm>
        </p:spPr>
      </p:pic>
    </p:spTree>
    <p:extLst>
      <p:ext uri="{BB962C8B-B14F-4D97-AF65-F5344CB8AC3E}">
        <p14:creationId xmlns:p14="http://schemas.microsoft.com/office/powerpoint/2010/main" val="3967139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9C34D-D451-89D2-8174-8E341AE7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3E5EF1-542D-AD9F-3A42-7BBB62E8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376"/>
            <a:ext cx="10772775" cy="1658198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748118-ACA0-7DDC-C339-799426A89858}"/>
              </a:ext>
            </a:extLst>
          </p:cNvPr>
          <p:cNvSpPr/>
          <p:nvPr/>
        </p:nvSpPr>
        <p:spPr>
          <a:xfrm>
            <a:off x="115567" y="3464661"/>
            <a:ext cx="1338056" cy="76862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058E2E-B162-127D-920F-B0E83418C1D5}"/>
              </a:ext>
            </a:extLst>
          </p:cNvPr>
          <p:cNvSpPr/>
          <p:nvPr/>
        </p:nvSpPr>
        <p:spPr>
          <a:xfrm>
            <a:off x="10738377" y="3459932"/>
            <a:ext cx="1338056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1F5ED5-968D-D6A0-6007-554D5324C833}"/>
              </a:ext>
            </a:extLst>
          </p:cNvPr>
          <p:cNvSpPr/>
          <p:nvPr/>
        </p:nvSpPr>
        <p:spPr>
          <a:xfrm>
            <a:off x="1563757" y="2242818"/>
            <a:ext cx="9064486" cy="42404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DFD7BB-CA15-1F09-C429-A74E444582F2}"/>
              </a:ext>
            </a:extLst>
          </p:cNvPr>
          <p:cNvSpPr/>
          <p:nvPr/>
        </p:nvSpPr>
        <p:spPr>
          <a:xfrm>
            <a:off x="1949647" y="3464661"/>
            <a:ext cx="129758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280E5F-F97B-5686-2DE5-9820E7F220D9}"/>
              </a:ext>
            </a:extLst>
          </p:cNvPr>
          <p:cNvSpPr/>
          <p:nvPr/>
        </p:nvSpPr>
        <p:spPr>
          <a:xfrm>
            <a:off x="3529421" y="3459932"/>
            <a:ext cx="129758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98A48C-E558-FB08-E7D1-06C6617816E2}"/>
              </a:ext>
            </a:extLst>
          </p:cNvPr>
          <p:cNvSpPr/>
          <p:nvPr/>
        </p:nvSpPr>
        <p:spPr>
          <a:xfrm>
            <a:off x="7014049" y="3459932"/>
            <a:ext cx="1586063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Aggregator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D928F5-A756-D948-6CDF-40AC3A6F0F82}"/>
              </a:ext>
            </a:extLst>
          </p:cNvPr>
          <p:cNvSpPr/>
          <p:nvPr/>
        </p:nvSpPr>
        <p:spPr>
          <a:xfrm>
            <a:off x="4297882" y="5391627"/>
            <a:ext cx="433424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Manger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1362AA-4736-9584-71C4-2E306852752C}"/>
              </a:ext>
            </a:extLst>
          </p:cNvPr>
          <p:cNvSpPr/>
          <p:nvPr/>
        </p:nvSpPr>
        <p:spPr>
          <a:xfrm>
            <a:off x="5274403" y="4441301"/>
            <a:ext cx="129758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931C6B-814F-91EE-C169-E458EA7D3818}"/>
              </a:ext>
            </a:extLst>
          </p:cNvPr>
          <p:cNvSpPr/>
          <p:nvPr/>
        </p:nvSpPr>
        <p:spPr>
          <a:xfrm>
            <a:off x="5274403" y="3459932"/>
            <a:ext cx="129758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65972D-B497-91E6-1D89-53281EDB8D60}"/>
              </a:ext>
            </a:extLst>
          </p:cNvPr>
          <p:cNvSpPr/>
          <p:nvPr/>
        </p:nvSpPr>
        <p:spPr>
          <a:xfrm>
            <a:off x="5274403" y="2551109"/>
            <a:ext cx="129758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2A2E71-0E58-71FA-FC74-5C9FC19F6575}"/>
              </a:ext>
            </a:extLst>
          </p:cNvPr>
          <p:cNvSpPr/>
          <p:nvPr/>
        </p:nvSpPr>
        <p:spPr>
          <a:xfrm>
            <a:off x="8944773" y="3459932"/>
            <a:ext cx="1297580" cy="7686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8D7B965-F54D-B013-7422-910C86BCC150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4827001" y="2935422"/>
            <a:ext cx="447402" cy="90882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715027-E2FC-79AC-6F54-28FE0ACBCE18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1453623" y="3848974"/>
            <a:ext cx="4960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D865CD-2433-C18F-C16A-6052A2D30B4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247227" y="3844245"/>
            <a:ext cx="282194" cy="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F3DECE-93E4-D1FA-9DDD-E17880989CEE}"/>
              </a:ext>
            </a:extLst>
          </p:cNvPr>
          <p:cNvCxnSpPr>
            <a:endCxn id="16" idx="1"/>
          </p:cNvCxnSpPr>
          <p:nvPr/>
        </p:nvCxnSpPr>
        <p:spPr>
          <a:xfrm>
            <a:off x="4827001" y="3844245"/>
            <a:ext cx="4474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2AEBBBF-BEDA-4DB8-84D1-6809EDFDE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2062" y="4251381"/>
            <a:ext cx="980398" cy="166129"/>
          </a:xfrm>
          <a:prstGeom prst="curvedConnector3">
            <a:avLst>
              <a:gd name="adj1" fmla="val 988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598997-0BE6-9DF1-C297-31D88DC9FCAE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6571983" y="3844245"/>
            <a:ext cx="442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F132392-1082-61DD-5F07-25AE3A0921A9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6571983" y="2935422"/>
            <a:ext cx="442066" cy="90882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E728666-9A6C-306F-263E-11B6B45AAED4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6571983" y="3844245"/>
            <a:ext cx="442066" cy="9813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6B4EA3-14FA-F877-F108-F1153FEDAA14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8600112" y="3844245"/>
            <a:ext cx="3446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DB217-542A-AAEF-3BD9-086947EB4724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10242353" y="3844245"/>
            <a:ext cx="4960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6D7B301-0DA5-7B0C-E413-E465F15FE685}"/>
              </a:ext>
            </a:extLst>
          </p:cNvPr>
          <p:cNvCxnSpPr>
            <a:stCxn id="8" idx="2"/>
            <a:endCxn id="14" idx="3"/>
          </p:cNvCxnSpPr>
          <p:nvPr/>
        </p:nvCxnSpPr>
        <p:spPr>
          <a:xfrm rot="5400000">
            <a:off x="9246073" y="3614608"/>
            <a:ext cx="1547382" cy="277528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46F7933-4E99-C8CE-67BB-66AAD76DB086}"/>
              </a:ext>
            </a:extLst>
          </p:cNvPr>
          <p:cNvCxnSpPr>
            <a:stCxn id="14" idx="1"/>
            <a:endCxn id="11" idx="2"/>
          </p:cNvCxnSpPr>
          <p:nvPr/>
        </p:nvCxnSpPr>
        <p:spPr>
          <a:xfrm rot="10800000">
            <a:off x="2598438" y="4233288"/>
            <a:ext cx="1699445" cy="154265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D23963-0A12-6F57-9CDE-7369F159AD65}"/>
              </a:ext>
            </a:extLst>
          </p:cNvPr>
          <p:cNvSpPr txBox="1"/>
          <p:nvPr/>
        </p:nvSpPr>
        <p:spPr>
          <a:xfrm>
            <a:off x="1563757" y="2242818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1F9360-9AD7-5AC7-710F-8E5CF49103D4}"/>
              </a:ext>
            </a:extLst>
          </p:cNvPr>
          <p:cNvSpPr txBox="1"/>
          <p:nvPr/>
        </p:nvSpPr>
        <p:spPr>
          <a:xfrm>
            <a:off x="9683381" y="5553537"/>
            <a:ext cx="848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9674C-9395-C59D-FFB3-F0AB1D6BA8BD}"/>
              </a:ext>
            </a:extLst>
          </p:cNvPr>
          <p:cNvSpPr txBox="1"/>
          <p:nvPr/>
        </p:nvSpPr>
        <p:spPr>
          <a:xfrm>
            <a:off x="2620276" y="5460266"/>
            <a:ext cx="848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39D35B-6878-92AB-07F8-BBAC4AF5CE43}"/>
              </a:ext>
            </a:extLst>
          </p:cNvPr>
          <p:cNvSpPr txBox="1"/>
          <p:nvPr/>
        </p:nvSpPr>
        <p:spPr>
          <a:xfrm>
            <a:off x="4425373" y="2924157"/>
            <a:ext cx="693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DC5599-189E-91A6-6494-580BB4969A0F}"/>
              </a:ext>
            </a:extLst>
          </p:cNvPr>
          <p:cNvSpPr txBox="1"/>
          <p:nvPr/>
        </p:nvSpPr>
        <p:spPr>
          <a:xfrm>
            <a:off x="4492361" y="4334445"/>
            <a:ext cx="693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Audio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F94FC-6FE1-63E9-1F53-E5D28BA83ED3}"/>
              </a:ext>
            </a:extLst>
          </p:cNvPr>
          <p:cNvSpPr txBox="1"/>
          <p:nvPr/>
        </p:nvSpPr>
        <p:spPr>
          <a:xfrm>
            <a:off x="1507415" y="4193787"/>
            <a:ext cx="84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8CFA79-9267-36CC-F3C9-224E005B082D}"/>
              </a:ext>
            </a:extLst>
          </p:cNvPr>
          <p:cNvSpPr txBox="1"/>
          <p:nvPr/>
        </p:nvSpPr>
        <p:spPr>
          <a:xfrm>
            <a:off x="9896104" y="4228558"/>
            <a:ext cx="84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362570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0FEF875B-ADE3-A767-4294-8051ADCD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7" y="1814286"/>
            <a:ext cx="6023429" cy="4740411"/>
          </a:xfrm>
        </p:spPr>
      </p:pic>
    </p:spTree>
    <p:extLst>
      <p:ext uri="{BB962C8B-B14F-4D97-AF65-F5344CB8AC3E}">
        <p14:creationId xmlns:p14="http://schemas.microsoft.com/office/powerpoint/2010/main" val="84318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38AB-C38D-4667-9F5D-25FB3C42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85003-1B2A-465B-BF9B-F4734B29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7605E-77E5-17C0-CCFF-AAB4026726EF}"/>
              </a:ext>
            </a:extLst>
          </p:cNvPr>
          <p:cNvSpPr/>
          <p:nvPr/>
        </p:nvSpPr>
        <p:spPr>
          <a:xfrm>
            <a:off x="8764973" y="2230622"/>
            <a:ext cx="2969464" cy="37970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5AE-DC49-D485-34B7-E382B44F23B6}"/>
              </a:ext>
            </a:extLst>
          </p:cNvPr>
          <p:cNvSpPr/>
          <p:nvPr/>
        </p:nvSpPr>
        <p:spPr>
          <a:xfrm>
            <a:off x="4611029" y="2184994"/>
            <a:ext cx="2969464" cy="37970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02D469-8714-9136-0514-DE04948B9C34}"/>
              </a:ext>
            </a:extLst>
          </p:cNvPr>
          <p:cNvSpPr/>
          <p:nvPr/>
        </p:nvSpPr>
        <p:spPr>
          <a:xfrm>
            <a:off x="478416" y="2098542"/>
            <a:ext cx="2969464" cy="37970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3BECF6-2C37-4C63-495D-5C899D7FB9ED}"/>
              </a:ext>
            </a:extLst>
          </p:cNvPr>
          <p:cNvSpPr/>
          <p:nvPr/>
        </p:nvSpPr>
        <p:spPr>
          <a:xfrm>
            <a:off x="746178" y="3168813"/>
            <a:ext cx="2433941" cy="1658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Streamer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D98DA6-62C5-B148-F088-B323D262D8AF}"/>
              </a:ext>
            </a:extLst>
          </p:cNvPr>
          <p:cNvSpPr/>
          <p:nvPr/>
        </p:nvSpPr>
        <p:spPr>
          <a:xfrm>
            <a:off x="4904918" y="3254396"/>
            <a:ext cx="2424484" cy="1658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Our System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1CF03-FFD4-AF86-0670-58578403ACF9}"/>
              </a:ext>
            </a:extLst>
          </p:cNvPr>
          <p:cNvSpPr/>
          <p:nvPr/>
        </p:nvSpPr>
        <p:spPr>
          <a:xfrm>
            <a:off x="9032734" y="3167944"/>
            <a:ext cx="2433942" cy="1658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Client</a:t>
            </a:r>
            <a:endParaRPr lang="en-US" sz="24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A167FBF-9E28-16AB-D668-A9EBEAE8D9F4}"/>
              </a:ext>
            </a:extLst>
          </p:cNvPr>
          <p:cNvSpPr/>
          <p:nvPr/>
        </p:nvSpPr>
        <p:spPr>
          <a:xfrm rot="16200000">
            <a:off x="3920772" y="3232009"/>
            <a:ext cx="243493" cy="1702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1B335F8-7921-7A5B-BEF0-1FB6D88C8593}"/>
              </a:ext>
            </a:extLst>
          </p:cNvPr>
          <p:cNvSpPr/>
          <p:nvPr/>
        </p:nvSpPr>
        <p:spPr>
          <a:xfrm rot="16200000">
            <a:off x="8059132" y="3277638"/>
            <a:ext cx="262424" cy="1702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B81C5-F4F9-B4E8-4FBD-B10916CB12FD}"/>
              </a:ext>
            </a:extLst>
          </p:cNvPr>
          <p:cNvSpPr txBox="1"/>
          <p:nvPr/>
        </p:nvSpPr>
        <p:spPr>
          <a:xfrm>
            <a:off x="5162590" y="366121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E975D-7713-D7E5-30E0-EACA6065E1CF}"/>
              </a:ext>
            </a:extLst>
          </p:cNvPr>
          <p:cNvSpPr txBox="1"/>
          <p:nvPr/>
        </p:nvSpPr>
        <p:spPr>
          <a:xfrm>
            <a:off x="993346" y="365568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Stream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A85F36-6472-C3A4-2C6B-C8447A83590E}"/>
              </a:ext>
            </a:extLst>
          </p:cNvPr>
          <p:cNvSpPr/>
          <p:nvPr/>
        </p:nvSpPr>
        <p:spPr>
          <a:xfrm>
            <a:off x="1347522" y="5239295"/>
            <a:ext cx="14142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FCFEB3-4CE4-4B28-BBEB-2AC9A6A3F15A}"/>
              </a:ext>
            </a:extLst>
          </p:cNvPr>
          <p:cNvSpPr/>
          <p:nvPr/>
        </p:nvSpPr>
        <p:spPr>
          <a:xfrm>
            <a:off x="5388645" y="5239295"/>
            <a:ext cx="14142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B5D44-0E96-E03D-F915-84EF4D359F8E}"/>
              </a:ext>
            </a:extLst>
          </p:cNvPr>
          <p:cNvSpPr/>
          <p:nvPr/>
        </p:nvSpPr>
        <p:spPr>
          <a:xfrm>
            <a:off x="9578280" y="5181037"/>
            <a:ext cx="14142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 C</a:t>
            </a:r>
          </a:p>
        </p:txBody>
      </p:sp>
    </p:spTree>
    <p:extLst>
      <p:ext uri="{BB962C8B-B14F-4D97-AF65-F5344CB8AC3E}">
        <p14:creationId xmlns:p14="http://schemas.microsoft.com/office/powerpoint/2010/main" val="3732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0FEF875B-ADE3-A767-4294-8051ADCD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64" b="40355"/>
          <a:stretch/>
        </p:blipFill>
        <p:spPr>
          <a:xfrm>
            <a:off x="2365829" y="1594388"/>
            <a:ext cx="5704692" cy="4960309"/>
          </a:xfrm>
        </p:spPr>
      </p:pic>
    </p:spTree>
    <p:extLst>
      <p:ext uri="{BB962C8B-B14F-4D97-AF65-F5344CB8AC3E}">
        <p14:creationId xmlns:p14="http://schemas.microsoft.com/office/powerpoint/2010/main" val="407896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1BDDAA2-E550-7EDF-D051-244AA5B33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4" t="57868" b="11820"/>
          <a:stretch/>
        </p:blipFill>
        <p:spPr>
          <a:xfrm>
            <a:off x="2478314" y="2209800"/>
            <a:ext cx="6473372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48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974CE856-2FC7-6956-0F83-BCFC5F62A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2" t="23576" r="19518" b="41444"/>
          <a:stretch/>
        </p:blipFill>
        <p:spPr>
          <a:xfrm>
            <a:off x="3367314" y="1698171"/>
            <a:ext cx="4383315" cy="4194629"/>
          </a:xfrm>
        </p:spPr>
      </p:pic>
    </p:spTree>
    <p:extLst>
      <p:ext uri="{BB962C8B-B14F-4D97-AF65-F5344CB8AC3E}">
        <p14:creationId xmlns:p14="http://schemas.microsoft.com/office/powerpoint/2010/main" val="2674789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C38E1E50-EA34-1124-BF27-939EEDCC6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0" r="51566"/>
          <a:stretch/>
        </p:blipFill>
        <p:spPr>
          <a:xfrm>
            <a:off x="2902858" y="2157732"/>
            <a:ext cx="5029200" cy="36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17644C-9DF8-D419-EE9E-640A0C675ADF}"/>
              </a:ext>
            </a:extLst>
          </p:cNvPr>
          <p:cNvSpPr txBox="1">
            <a:spLocks/>
          </p:cNvSpPr>
          <p:nvPr/>
        </p:nvSpPr>
        <p:spPr>
          <a:xfrm>
            <a:off x="719137" y="182726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Python</a:t>
            </a:r>
            <a:r>
              <a:rPr lang="en-US" sz="3200" dirty="0"/>
              <a:t> as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b="1" dirty="0" err="1"/>
              <a:t>Scipy</a:t>
            </a:r>
            <a:r>
              <a:rPr lang="en-US" sz="3200" dirty="0"/>
              <a:t> for Signal Processing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OpenCV</a:t>
            </a:r>
            <a:r>
              <a:rPr lang="en-US" sz="3200" dirty="0"/>
              <a:t> for Image Processing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b="1" dirty="0" err="1"/>
              <a:t>FFmpeg</a:t>
            </a:r>
            <a:r>
              <a:rPr lang="en-US" sz="3200" dirty="0"/>
              <a:t> for Stream Coding &amp; Decoding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Subprocess</a:t>
            </a:r>
            <a:r>
              <a:rPr lang="en-US" sz="3200" dirty="0"/>
              <a:t> for Processes Management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b="1" dirty="0" err="1"/>
              <a:t>Numpy</a:t>
            </a:r>
            <a:r>
              <a:rPr lang="en-US" sz="3200" dirty="0"/>
              <a:t> for Mathematical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157733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7CB5-8C3F-4EAE-9331-C4525C8D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43-9FF7-4DE2-9E0A-F46DAF17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230271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38AB-C38D-4667-9F5D-25FB3C42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85003-1B2A-465B-BF9B-F4734B29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DB901-0E6C-4613-908C-4B43FA743BDA}"/>
              </a:ext>
            </a:extLst>
          </p:cNvPr>
          <p:cNvSpPr txBox="1"/>
          <p:nvPr/>
        </p:nvSpPr>
        <p:spPr>
          <a:xfrm>
            <a:off x="762001" y="1766539"/>
            <a:ext cx="9791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Goals: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Video Content Aware Encoding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Audio Noise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Speech To Text Translation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In Real Time…..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Results: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Better Stream Receiving Experience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Cheaper Stream Receiving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199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38AB-C38D-4667-9F5D-25FB3C42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85003-1B2A-465B-BF9B-F4734B29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D94653-9884-3D8A-7A29-96A8EC5A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3200" dirty="0"/>
              <a:t>Broadcasting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/>
              <a:t>Video conferencing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/>
              <a:t>Speech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9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9C34D-D451-89D2-8174-8E341AE7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3E5EF1-542D-AD9F-3A42-7BBB62E8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376"/>
            <a:ext cx="10772775" cy="1658198"/>
          </a:xfrm>
        </p:spPr>
        <p:txBody>
          <a:bodyPr/>
          <a:lstStyle/>
          <a:p>
            <a:r>
              <a:rPr lang="en-US" dirty="0"/>
              <a:t>VPS Benefit</a:t>
            </a:r>
          </a:p>
        </p:txBody>
      </p:sp>
      <p:sp>
        <p:nvSpPr>
          <p:cNvPr id="12" name="Rectangle 11">
            <a:hlinkClick r:id="rId2"/>
            <a:extLst>
              <a:ext uri="{FF2B5EF4-FFF2-40B4-BE49-F238E27FC236}">
                <a16:creationId xmlns:a16="http://schemas.microsoft.com/office/drawing/2014/main" id="{F47C4EC2-760E-0D09-CF88-4AADED19E489}"/>
              </a:ext>
            </a:extLst>
          </p:cNvPr>
          <p:cNvSpPr/>
          <p:nvPr/>
        </p:nvSpPr>
        <p:spPr>
          <a:xfrm>
            <a:off x="9896143" y="6093032"/>
            <a:ext cx="161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2400" b="0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link</a:t>
            </a:r>
            <a:endParaRPr lang="en-US" sz="2400" b="0" u="sng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4C2C34B-206F-3064-F857-3530B6DF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2" y="74703"/>
            <a:ext cx="5029199" cy="6594294"/>
          </a:xfrm>
        </p:spPr>
      </p:pic>
    </p:spTree>
    <p:extLst>
      <p:ext uri="{BB962C8B-B14F-4D97-AF65-F5344CB8AC3E}">
        <p14:creationId xmlns:p14="http://schemas.microsoft.com/office/powerpoint/2010/main" val="172474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9C34D-D451-89D2-8174-8E341AE7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Damascus University - F I T E - 2022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3E5EF1-542D-AD9F-3A42-7BBB62E8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376"/>
            <a:ext cx="10772775" cy="1658198"/>
          </a:xfrm>
        </p:spPr>
        <p:txBody>
          <a:bodyPr/>
          <a:lstStyle/>
          <a:p>
            <a:r>
              <a:rPr lang="en-US" dirty="0"/>
              <a:t>APS Benefit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A3FECCD7-4DCE-47C2-D185-F0E503C0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3201259"/>
            <a:ext cx="7137400" cy="2603500"/>
          </a:xfrm>
          <a:prstGeom prst="rect">
            <a:avLst/>
          </a:prstGeom>
        </p:spPr>
      </p:pic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F47C4EC2-760E-0D09-CF88-4AADED19E489}"/>
              </a:ext>
            </a:extLst>
          </p:cNvPr>
          <p:cNvSpPr/>
          <p:nvPr/>
        </p:nvSpPr>
        <p:spPr>
          <a:xfrm>
            <a:off x="9896143" y="6093032"/>
            <a:ext cx="161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sz="2400" b="0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48F852-FC23-A4D6-28A1-C77C56DBF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68" y="2038574"/>
            <a:ext cx="10753725" cy="376618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Improve ASR Performance Under Noisy Conditions</a:t>
            </a:r>
          </a:p>
        </p:txBody>
      </p:sp>
    </p:spTree>
    <p:extLst>
      <p:ext uri="{BB962C8B-B14F-4D97-AF65-F5344CB8AC3E}">
        <p14:creationId xmlns:p14="http://schemas.microsoft.com/office/powerpoint/2010/main" val="15476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A00E-A63A-46B6-BC37-AB71CBE7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4" y="450167"/>
            <a:ext cx="10772775" cy="1658198"/>
          </a:xfrm>
        </p:spPr>
        <p:txBody>
          <a:bodyPr/>
          <a:lstStyle/>
          <a:p>
            <a:r>
              <a:rPr lang="en-US" dirty="0"/>
              <a:t>Audio Processing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621A5-8221-47EE-85EF-764E765CFE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422" y="1575581"/>
                <a:ext cx="11521440" cy="4853354"/>
              </a:xfrm>
            </p:spPr>
            <p:txBody>
              <a:bodyPr anchor="t">
                <a:noAutofit/>
              </a:bodyPr>
              <a:lstStyle/>
              <a:p>
                <a:pPr marL="4572" lvl="1" indent="0">
                  <a:buNone/>
                </a:pPr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;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𝑑𝑜𝑚𝑎𝑖𝑛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𝑑𝑜𝑚𝑎𝑖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  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and </a:t>
                </a:r>
                <a:r>
                  <a:rPr lang="ar-SY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S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621A5-8221-47EE-85EF-764E765CF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422" y="1575581"/>
                <a:ext cx="11521440" cy="4853354"/>
              </a:xfrm>
              <a:blipFill>
                <a:blip r:embed="rId2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FB23B-6C22-4CF5-936A-110B3B4F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29400"/>
            <a:ext cx="5029200" cy="228600"/>
          </a:xfrm>
        </p:spPr>
        <p:txBody>
          <a:bodyPr/>
          <a:lstStyle/>
          <a:p>
            <a:r>
              <a:rPr lang="en-US" dirty="0"/>
              <a:t>Damascus University - F I T E - 2022</a:t>
            </a:r>
          </a:p>
        </p:txBody>
      </p:sp>
    </p:spTree>
    <p:extLst>
      <p:ext uri="{BB962C8B-B14F-4D97-AF65-F5344CB8AC3E}">
        <p14:creationId xmlns:p14="http://schemas.microsoft.com/office/powerpoint/2010/main" val="17700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A00E-A63A-46B6-BC37-AB71CBE7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4" y="450167"/>
            <a:ext cx="10772775" cy="1658198"/>
          </a:xfrm>
        </p:spPr>
        <p:txBody>
          <a:bodyPr/>
          <a:lstStyle/>
          <a:p>
            <a:r>
              <a:rPr lang="en-US" dirty="0"/>
              <a:t>Audio Processing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FB23B-6C22-4CF5-936A-110B3B4F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656" y="6629400"/>
            <a:ext cx="5029200" cy="228600"/>
          </a:xfrm>
        </p:spPr>
        <p:txBody>
          <a:bodyPr/>
          <a:lstStyle/>
          <a:p>
            <a:r>
              <a:rPr lang="en-US" dirty="0"/>
              <a:t>Damascus University - F I T E - 2022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48AC57-EF0B-4F57-6E81-32B29430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955410"/>
            <a:ext cx="10753725" cy="3822456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ea typeface="Calibri" panose="020F0502020204030204" pitchFamily="34" charset="0"/>
              </a:rPr>
              <a:t>Thresholding Based Audio Denoiser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PSD Estimation Based Audio Denoiser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err="1">
                <a:ea typeface="Calibri" panose="020F0502020204030204" pitchFamily="34" charset="0"/>
                <a:cs typeface="Arial" panose="020B0604020202020204" pitchFamily="34" charset="0"/>
              </a:rPr>
              <a:t>Demucs</a:t>
            </a:r>
            <a:r>
              <a:rPr lang="en-US" sz="3200" dirty="0">
                <a:ea typeface="Calibri" panose="020F0502020204030204" pitchFamily="34" charset="0"/>
                <a:cs typeface="Arial" panose="020B0604020202020204" pitchFamily="34" charset="0"/>
              </a:rPr>
              <a:t> Based Audio Denoiser</a:t>
            </a:r>
            <a:endParaRPr lang="en-US" sz="3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5238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3335</TotalTime>
  <Words>763</Words>
  <Application>Microsoft Office PowerPoint</Application>
  <PresentationFormat>Widescreen</PresentationFormat>
  <Paragraphs>161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Metropolitan</vt:lpstr>
      <vt:lpstr>AI-Based Streaming Enhancing System</vt:lpstr>
      <vt:lpstr>Contents</vt:lpstr>
      <vt:lpstr>Overview</vt:lpstr>
      <vt:lpstr>Overview</vt:lpstr>
      <vt:lpstr>Overview</vt:lpstr>
      <vt:lpstr>VPS Benefit</vt:lpstr>
      <vt:lpstr>APS Benefit</vt:lpstr>
      <vt:lpstr>Audio Processing System</vt:lpstr>
      <vt:lpstr>Audio Processing System</vt:lpstr>
      <vt:lpstr>Thresholding Based Audio Denoiser</vt:lpstr>
      <vt:lpstr>Thresholding Based Audio Denoiser</vt:lpstr>
      <vt:lpstr>Thresholding Based Audio Denoiser</vt:lpstr>
      <vt:lpstr>Thresholding Based Audio Denoiser</vt:lpstr>
      <vt:lpstr>PSD Estimation Based Audio Denoiser</vt:lpstr>
      <vt:lpstr>PSD Estimation Based Audio Denoiser</vt:lpstr>
      <vt:lpstr>PSD Estimation Based Audio Denoiser</vt:lpstr>
      <vt:lpstr>Demucs Based Audio Denoiser</vt:lpstr>
      <vt:lpstr>Video Processing System</vt:lpstr>
      <vt:lpstr>Video Processing System</vt:lpstr>
      <vt:lpstr>Video Processing System</vt:lpstr>
      <vt:lpstr>Background Subtraction Based CAE</vt:lpstr>
      <vt:lpstr>Selfie Segmentation Based CAE</vt:lpstr>
      <vt:lpstr>Selfie Segmentation Based CAE</vt:lpstr>
      <vt:lpstr>APS Eavaluation</vt:lpstr>
      <vt:lpstr>APS Eavaluation</vt:lpstr>
      <vt:lpstr>VPS Evaluation</vt:lpstr>
      <vt:lpstr>VPS Evaluation</vt:lpstr>
      <vt:lpstr>System Architecture</vt:lpstr>
      <vt:lpstr>Class Diagram</vt:lpstr>
      <vt:lpstr>Class Diagram</vt:lpstr>
      <vt:lpstr>Class Diagram</vt:lpstr>
      <vt:lpstr>Class Diagram</vt:lpstr>
      <vt:lpstr>Class Diagram</vt:lpstr>
      <vt:lpstr>Technologies</vt:lpstr>
      <vt:lpstr>Live Demo!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Streaming Enhancing System</dc:title>
  <dc:creator>HP</dc:creator>
  <cp:lastModifiedBy>HP</cp:lastModifiedBy>
  <cp:revision>17</cp:revision>
  <dcterms:created xsi:type="dcterms:W3CDTF">2022-03-07T21:58:53Z</dcterms:created>
  <dcterms:modified xsi:type="dcterms:W3CDTF">2022-08-08T11:33:17Z</dcterms:modified>
</cp:coreProperties>
</file>